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9" r:id="rId5"/>
    <p:sldId id="280" r:id="rId6"/>
    <p:sldId id="261" r:id="rId7"/>
    <p:sldId id="271" r:id="rId8"/>
    <p:sldId id="281" r:id="rId9"/>
    <p:sldId id="265" r:id="rId10"/>
    <p:sldId id="282" r:id="rId11"/>
    <p:sldId id="263" r:id="rId12"/>
    <p:sldId id="273" r:id="rId13"/>
    <p:sldId id="264" r:id="rId14"/>
    <p:sldId id="274" r:id="rId15"/>
    <p:sldId id="262" r:id="rId16"/>
    <p:sldId id="272" r:id="rId17"/>
    <p:sldId id="266" r:id="rId18"/>
    <p:sldId id="276" r:id="rId19"/>
    <p:sldId id="268" r:id="rId20"/>
    <p:sldId id="277" r:id="rId21"/>
    <p:sldId id="283" r:id="rId22"/>
    <p:sldId id="269" r:id="rId23"/>
    <p:sldId id="278" r:id="rId24"/>
    <p:sldId id="270" r:id="rId25"/>
    <p:sldId id="279" r:id="rId26"/>
    <p:sldId id="285" r:id="rId27"/>
    <p:sldId id="28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>
        <p:scale>
          <a:sx n="150" d="100"/>
          <a:sy n="150" d="100"/>
        </p:scale>
        <p:origin x="-4602" y="1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7710F-66B6-4BC4-A99D-345F5DB4BDD5}" type="datetimeFigureOut">
              <a:rPr lang="es-GT" smtClean="0"/>
              <a:t>16/05/2020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02F8-43CC-4141-9089-90C5C2B1BF5E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22158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7710F-66B6-4BC4-A99D-345F5DB4BDD5}" type="datetimeFigureOut">
              <a:rPr lang="es-GT" smtClean="0"/>
              <a:t>16/05/2020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02F8-43CC-4141-9089-90C5C2B1BF5E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003193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7710F-66B6-4BC4-A99D-345F5DB4BDD5}" type="datetimeFigureOut">
              <a:rPr lang="es-GT" smtClean="0"/>
              <a:t>16/05/2020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02F8-43CC-4141-9089-90C5C2B1BF5E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528712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7710F-66B6-4BC4-A99D-345F5DB4BDD5}" type="datetimeFigureOut">
              <a:rPr lang="es-GT" smtClean="0"/>
              <a:t>16/05/2020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02F8-43CC-4141-9089-90C5C2B1BF5E}" type="slidenum">
              <a:rPr lang="es-GT" smtClean="0"/>
              <a:t>‹Nº›</a:t>
            </a:fld>
            <a:endParaRPr lang="es-G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2709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7710F-66B6-4BC4-A99D-345F5DB4BDD5}" type="datetimeFigureOut">
              <a:rPr lang="es-GT" smtClean="0"/>
              <a:t>16/05/2020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02F8-43CC-4141-9089-90C5C2B1BF5E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79889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7710F-66B6-4BC4-A99D-345F5DB4BDD5}" type="datetimeFigureOut">
              <a:rPr lang="es-GT" smtClean="0"/>
              <a:t>16/05/2020</a:t>
            </a:fld>
            <a:endParaRPr lang="es-G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02F8-43CC-4141-9089-90C5C2B1BF5E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893989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7710F-66B6-4BC4-A99D-345F5DB4BDD5}" type="datetimeFigureOut">
              <a:rPr lang="es-GT" smtClean="0"/>
              <a:t>16/05/2020</a:t>
            </a:fld>
            <a:endParaRPr lang="es-G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02F8-43CC-4141-9089-90C5C2B1BF5E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319542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7710F-66B6-4BC4-A99D-345F5DB4BDD5}" type="datetimeFigureOut">
              <a:rPr lang="es-GT" smtClean="0"/>
              <a:t>16/05/2020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02F8-43CC-4141-9089-90C5C2B1BF5E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925858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7710F-66B6-4BC4-A99D-345F5DB4BDD5}" type="datetimeFigureOut">
              <a:rPr lang="es-GT" smtClean="0"/>
              <a:t>16/05/2020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02F8-43CC-4141-9089-90C5C2B1BF5E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480612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7710F-66B6-4BC4-A99D-345F5DB4BDD5}" type="datetimeFigureOut">
              <a:rPr lang="es-GT" smtClean="0"/>
              <a:t>16/05/2020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02F8-43CC-4141-9089-90C5C2B1BF5E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168350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7710F-66B6-4BC4-A99D-345F5DB4BDD5}" type="datetimeFigureOut">
              <a:rPr lang="es-GT" smtClean="0"/>
              <a:t>16/05/2020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02F8-43CC-4141-9089-90C5C2B1BF5E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751773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7710F-66B6-4BC4-A99D-345F5DB4BDD5}" type="datetimeFigureOut">
              <a:rPr lang="es-GT" smtClean="0"/>
              <a:t>16/05/2020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02F8-43CC-4141-9089-90C5C2B1BF5E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89686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7710F-66B6-4BC4-A99D-345F5DB4BDD5}" type="datetimeFigureOut">
              <a:rPr lang="es-GT" smtClean="0"/>
              <a:t>16/05/2020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02F8-43CC-4141-9089-90C5C2B1BF5E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124987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7710F-66B6-4BC4-A99D-345F5DB4BDD5}" type="datetimeFigureOut">
              <a:rPr lang="es-GT" smtClean="0"/>
              <a:t>16/05/2020</a:t>
            </a:fld>
            <a:endParaRPr lang="es-G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02F8-43CC-4141-9089-90C5C2B1BF5E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506259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7710F-66B6-4BC4-A99D-345F5DB4BDD5}" type="datetimeFigureOut">
              <a:rPr lang="es-GT" smtClean="0"/>
              <a:t>16/05/2020</a:t>
            </a:fld>
            <a:endParaRPr lang="es-G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02F8-43CC-4141-9089-90C5C2B1BF5E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745241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7710F-66B6-4BC4-A99D-345F5DB4BDD5}" type="datetimeFigureOut">
              <a:rPr lang="es-GT" smtClean="0"/>
              <a:t>16/05/2020</a:t>
            </a:fld>
            <a:endParaRPr lang="es-G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02F8-43CC-4141-9089-90C5C2B1BF5E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518180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7710F-66B6-4BC4-A99D-345F5DB4BDD5}" type="datetimeFigureOut">
              <a:rPr lang="es-GT" smtClean="0"/>
              <a:t>16/05/2020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02F8-43CC-4141-9089-90C5C2B1BF5E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667166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797710F-66B6-4BC4-A99D-345F5DB4BDD5}" type="datetimeFigureOut">
              <a:rPr lang="es-GT" smtClean="0"/>
              <a:t>16/05/2020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302F8-43CC-4141-9089-90C5C2B1BF5E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8257722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20EF7-6344-4C59-8C8D-DD2E908CB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412" y="3112589"/>
            <a:ext cx="8825658" cy="3329581"/>
          </a:xfrm>
        </p:spPr>
        <p:txBody>
          <a:bodyPr/>
          <a:lstStyle/>
          <a:p>
            <a:r>
              <a:rPr lang="es-GT" sz="41300" b="1" dirty="0"/>
              <a:t>4K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CC5DAD-AEC8-4D72-9CDC-9352AE31F2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1026" name="Picture 2" descr="Universidad Mariano Galvez de Guatemala Logo Vector (.AI) Free ...">
            <a:extLst>
              <a:ext uri="{FF2B5EF4-FFF2-40B4-BE49-F238E27FC236}">
                <a16:creationId xmlns:a16="http://schemas.microsoft.com/office/drawing/2014/main" id="{1F7EDEF2-8F85-4FC7-9AC8-5E31DCA15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148" y="1462373"/>
            <a:ext cx="3920143" cy="393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358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E6E208-260C-4702-B438-F41C1593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FB4BE0-2689-40E9-A34C-64A70CB3E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0B96AE-A80D-4A63-AED0-58CC47997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32" y="452718"/>
            <a:ext cx="10885313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98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E82113-A757-45E7-B99E-964CC16E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Resumen avances de proyecto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08288C-3002-49D0-BDBB-619F3E890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GT" sz="4800" b="1" dirty="0"/>
              <a:t>Relaciones</a:t>
            </a:r>
            <a:r>
              <a:rPr lang="es-GT" dirty="0"/>
              <a:t> </a:t>
            </a:r>
          </a:p>
          <a:p>
            <a:endParaRPr lang="es-GT" dirty="0"/>
          </a:p>
          <a:p>
            <a:endParaRPr lang="es-GT" dirty="0"/>
          </a:p>
          <a:p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617034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E2DD0F-84C9-4660-8691-F4E7C7F68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084D87-D1E4-43E6-89D0-B402AE291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ACE594F-DE60-4FEC-9168-5F7141397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69" t="15989" r="20259" b="20998"/>
          <a:stretch/>
        </p:blipFill>
        <p:spPr>
          <a:xfrm>
            <a:off x="1502201" y="941633"/>
            <a:ext cx="8547652" cy="497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63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E82113-A757-45E7-B99E-964CC16E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Resumen avances de proyecto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08288C-3002-49D0-BDBB-619F3E890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GT" sz="4800" b="1" dirty="0"/>
              <a:t>Base de datos (tablas) </a:t>
            </a:r>
          </a:p>
          <a:p>
            <a:endParaRPr lang="es-GT" dirty="0"/>
          </a:p>
          <a:p>
            <a:endParaRPr lang="es-GT" dirty="0"/>
          </a:p>
          <a:p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780247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C05384-5806-463A-BCC7-47DE308E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C59752-8477-45A5-8BC6-5841A3CE3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8A6899B-0332-4CFD-A2F4-3B573FAA9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98" y="452718"/>
            <a:ext cx="10885313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46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E82113-A757-45E7-B99E-964CC16E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Resumen avances de proyecto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08288C-3002-49D0-BDBB-619F3E890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GT" sz="4400" b="1" dirty="0"/>
              <a:t>Primeros commit de lo anterior </a:t>
            </a:r>
          </a:p>
          <a:p>
            <a:endParaRPr lang="es-GT" dirty="0"/>
          </a:p>
          <a:p>
            <a:endParaRPr lang="es-GT" dirty="0"/>
          </a:p>
          <a:p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212185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BC9AAB-D4AD-4B1B-9E04-7619255FB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2060F9EA-C031-4256-A05A-DBB42340C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2" y="452718"/>
            <a:ext cx="10885313" cy="6120000"/>
          </a:xfrm>
        </p:spPr>
      </p:pic>
    </p:spTree>
    <p:extLst>
      <p:ext uri="{BB962C8B-B14F-4D97-AF65-F5344CB8AC3E}">
        <p14:creationId xmlns:p14="http://schemas.microsoft.com/office/powerpoint/2010/main" val="3881836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E82113-A757-45E7-B99E-964CC16E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Resumen avances de proyecto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08288C-3002-49D0-BDBB-619F3E890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GT" sz="4400" b="1" dirty="0"/>
              <a:t>Selección de vistas a utilizar de adminlte</a:t>
            </a:r>
          </a:p>
          <a:p>
            <a:endParaRPr lang="es-GT" dirty="0"/>
          </a:p>
          <a:p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325884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1F7AD-3DE2-4007-8292-A5423FDA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D946A9-5258-4694-BCC9-8CBEEBAA0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99F290C-7A5D-42B6-AAD5-5DE473292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85282"/>
            <a:ext cx="10885313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66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E82113-A757-45E7-B99E-964CC16E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Resumen avances de proyecto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08288C-3002-49D0-BDBB-619F3E890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GT" sz="4400" b="1" dirty="0"/>
              <a:t>Creación de login y configuración de roles y encriptamiento </a:t>
            </a:r>
          </a:p>
          <a:p>
            <a:endParaRPr lang="es-GT" dirty="0"/>
          </a:p>
          <a:p>
            <a:endParaRPr lang="es-GT" dirty="0"/>
          </a:p>
          <a:p>
            <a:endParaRPr lang="es-GT" dirty="0"/>
          </a:p>
          <a:p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818330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E82113-A757-45E7-B99E-964CC16E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Resumen avances de proyecto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08288C-3002-49D0-BDBB-619F3E890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GT" dirty="0"/>
              <a:t>Documento guía del proyecto</a:t>
            </a:r>
          </a:p>
          <a:p>
            <a:r>
              <a:rPr lang="es-GT" dirty="0"/>
              <a:t>Requerimientos </a:t>
            </a:r>
          </a:p>
          <a:p>
            <a:r>
              <a:rPr lang="es-GT" dirty="0"/>
              <a:t>Pruebas en </a:t>
            </a:r>
            <a:r>
              <a:rPr lang="es-GT" dirty="0" err="1"/>
              <a:t>github</a:t>
            </a:r>
            <a:endParaRPr lang="es-GT" dirty="0"/>
          </a:p>
          <a:p>
            <a:r>
              <a:rPr lang="es-GT" dirty="0"/>
              <a:t>Relaciones </a:t>
            </a:r>
          </a:p>
          <a:p>
            <a:r>
              <a:rPr lang="es-GT" dirty="0"/>
              <a:t>Base de datos (tablas) </a:t>
            </a:r>
          </a:p>
          <a:p>
            <a:r>
              <a:rPr lang="es-GT" dirty="0"/>
              <a:t>Primeros commit </a:t>
            </a:r>
          </a:p>
          <a:p>
            <a:r>
              <a:rPr lang="es-GT" dirty="0"/>
              <a:t>Selección de vistas a utilizar de adminlte</a:t>
            </a:r>
          </a:p>
          <a:p>
            <a:r>
              <a:rPr lang="es-GT" dirty="0"/>
              <a:t>Creación de login y configuración de roles y encriptamiento </a:t>
            </a:r>
          </a:p>
          <a:p>
            <a:r>
              <a:rPr lang="es-GT" dirty="0"/>
              <a:t>Creación de vista ventas con formularios y funciones (aun no finalizada por las conexiones a las demás vistas, base de datos y otras funciones)</a:t>
            </a:r>
          </a:p>
          <a:p>
            <a:r>
              <a:rPr lang="es-GT" dirty="0"/>
              <a:t>Creación de vista Compras con formularios y funciones (aun no finalizada por las conexiones a las demás vistas y base de datos)</a:t>
            </a:r>
          </a:p>
          <a:p>
            <a:endParaRPr lang="es-GT" dirty="0"/>
          </a:p>
          <a:p>
            <a:endParaRPr lang="es-GT" dirty="0"/>
          </a:p>
          <a:p>
            <a:endParaRPr lang="es-GT" dirty="0"/>
          </a:p>
          <a:p>
            <a:endParaRPr lang="es-GT" dirty="0"/>
          </a:p>
          <a:p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545875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3DAD2-94BD-458E-ABFE-1766AB303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674009-3BA0-4289-B709-80634865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46AD44-1B45-4628-9E41-4E0335670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76" y="369000"/>
            <a:ext cx="10885313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60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1A1C2-3C9C-43EA-B58B-7B7C82E67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EA6CFB-E9B2-4016-9955-EAABA9C5E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8910BAF-289B-4315-BA99-BFD6FBE7F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088"/>
          <a:stretch/>
        </p:blipFill>
        <p:spPr>
          <a:xfrm>
            <a:off x="779846" y="1747226"/>
            <a:ext cx="10885313" cy="391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40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E82113-A757-45E7-B99E-964CC16E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Resumen avances de proyecto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08288C-3002-49D0-BDBB-619F3E890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GT" sz="4400" b="1" dirty="0"/>
              <a:t>Creación de vista ventas con formularios y funciones (aun no finalizada por las conexiones a las demás vistas, base de datos y otras funciones)</a:t>
            </a:r>
          </a:p>
          <a:p>
            <a:endParaRPr lang="es-GT" dirty="0"/>
          </a:p>
          <a:p>
            <a:endParaRPr lang="es-GT" dirty="0"/>
          </a:p>
          <a:p>
            <a:endParaRPr lang="es-GT" dirty="0"/>
          </a:p>
          <a:p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664304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83FC7-1B02-46B2-ACD3-424BDF00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E89E16-DF13-4CC2-BB26-3E750BA60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598C83-D0F4-4CBA-A107-F112FD621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452718"/>
            <a:ext cx="10885313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13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E82113-A757-45E7-B99E-964CC16E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Resumen avances de proyecto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08288C-3002-49D0-BDBB-619F3E890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GT" sz="4400" b="1" dirty="0"/>
              <a:t>Creación de vista Compras con formularios y funciones (aun no finalizada por las conexiones a las demás vistas y base de datos)</a:t>
            </a:r>
          </a:p>
          <a:p>
            <a:endParaRPr lang="es-GT" dirty="0"/>
          </a:p>
          <a:p>
            <a:endParaRPr lang="es-GT" dirty="0"/>
          </a:p>
          <a:p>
            <a:endParaRPr lang="es-GT" dirty="0"/>
          </a:p>
          <a:p>
            <a:endParaRPr lang="es-GT" dirty="0"/>
          </a:p>
          <a:p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975553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2CCA2-0C55-4CA6-AA76-0121BE29D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1BDDC7-0C5C-410D-BACC-DDB267A27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62C806-6902-43D1-B318-9A3890C35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452718"/>
            <a:ext cx="10885313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93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E47578-E536-4541-A502-B5764787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Rubrica 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ADFBCBB0-F076-40AC-B8B4-CF9E69FE39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5483075"/>
              </p:ext>
            </p:extLst>
          </p:nvPr>
        </p:nvGraphicFramePr>
        <p:xfrm>
          <a:off x="1566119" y="1223680"/>
          <a:ext cx="8862170" cy="51816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7462">
                  <a:extLst>
                    <a:ext uri="{9D8B030D-6E8A-4147-A177-3AD203B41FA5}">
                      <a16:colId xmlns:a16="http://schemas.microsoft.com/office/drawing/2014/main" val="1252688444"/>
                    </a:ext>
                  </a:extLst>
                </a:gridCol>
                <a:gridCol w="898262">
                  <a:extLst>
                    <a:ext uri="{9D8B030D-6E8A-4147-A177-3AD203B41FA5}">
                      <a16:colId xmlns:a16="http://schemas.microsoft.com/office/drawing/2014/main" val="3672564887"/>
                    </a:ext>
                  </a:extLst>
                </a:gridCol>
                <a:gridCol w="881930">
                  <a:extLst>
                    <a:ext uri="{9D8B030D-6E8A-4147-A177-3AD203B41FA5}">
                      <a16:colId xmlns:a16="http://schemas.microsoft.com/office/drawing/2014/main" val="11327897"/>
                    </a:ext>
                  </a:extLst>
                </a:gridCol>
                <a:gridCol w="767605">
                  <a:extLst>
                    <a:ext uri="{9D8B030D-6E8A-4147-A177-3AD203B41FA5}">
                      <a16:colId xmlns:a16="http://schemas.microsoft.com/office/drawing/2014/main" val="2691420437"/>
                    </a:ext>
                  </a:extLst>
                </a:gridCol>
                <a:gridCol w="636950">
                  <a:extLst>
                    <a:ext uri="{9D8B030D-6E8A-4147-A177-3AD203B41FA5}">
                      <a16:colId xmlns:a16="http://schemas.microsoft.com/office/drawing/2014/main" val="1236465275"/>
                    </a:ext>
                  </a:extLst>
                </a:gridCol>
                <a:gridCol w="489961">
                  <a:extLst>
                    <a:ext uri="{9D8B030D-6E8A-4147-A177-3AD203B41FA5}">
                      <a16:colId xmlns:a16="http://schemas.microsoft.com/office/drawing/2014/main" val="1113398720"/>
                    </a:ext>
                  </a:extLst>
                </a:gridCol>
              </a:tblGrid>
              <a:tr h="622384">
                <a:tc>
                  <a:txBody>
                    <a:bodyPr/>
                    <a:lstStyle/>
                    <a:p>
                      <a:pPr algn="ctr" fontAlgn="b"/>
                      <a:r>
                        <a:rPr lang="es-GT" sz="500" u="none" strike="noStrike" dirty="0">
                          <a:effectLst/>
                        </a:rPr>
                        <a:t>Acción A Realizar </a:t>
                      </a:r>
                      <a:endParaRPr lang="es-GT" sz="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500" u="none" strike="noStrike">
                          <a:effectLst/>
                        </a:rPr>
                        <a:t>Responable </a:t>
                      </a:r>
                      <a:endParaRPr lang="es-GT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500" u="none" strike="noStrike">
                          <a:effectLst/>
                        </a:rPr>
                        <a:t>Cumplimiento</a:t>
                      </a:r>
                      <a:endParaRPr lang="es-GT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500" u="none" strike="noStrike" dirty="0">
                          <a:effectLst/>
                        </a:rPr>
                        <a:t>Cumplimiento Meta En Tiempo Establecido</a:t>
                      </a:r>
                      <a:endParaRPr lang="es-MX" sz="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500" u="none" strike="noStrike" dirty="0">
                          <a:effectLst/>
                        </a:rPr>
                        <a:t>Trabajo En Equipo</a:t>
                      </a:r>
                      <a:endParaRPr lang="es-GT" sz="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500" u="none" strike="noStrike">
                          <a:effectLst/>
                        </a:rPr>
                        <a:t> </a:t>
                      </a:r>
                      <a:endParaRPr lang="es-GT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extLst>
                  <a:ext uri="{0D108BD9-81ED-4DB2-BD59-A6C34878D82A}">
                    <a16:rowId xmlns:a16="http://schemas.microsoft.com/office/drawing/2014/main" val="2863684076"/>
                  </a:ext>
                </a:extLst>
              </a:tr>
              <a:tr h="395165">
                <a:tc>
                  <a:txBody>
                    <a:bodyPr/>
                    <a:lstStyle/>
                    <a:p>
                      <a:pPr algn="l" rtl="0" fontAlgn="ctr">
                        <a:buClr>
                          <a:schemeClr val="bg2"/>
                        </a:buClr>
                        <a:buSzPts val="880"/>
                        <a:buFont typeface="Wingdings 3" panose="05040102010807070707" pitchFamily="18" charset="2"/>
                        <a:buChar char="u"/>
                      </a:pPr>
                      <a:r>
                        <a:rPr lang="es-GT" sz="800" u="none" strike="noStrike">
                          <a:effectLst/>
                        </a:rPr>
                        <a:t>Documento guía del proyecto</a:t>
                      </a:r>
                      <a:endParaRPr lang="es-GT" sz="400" b="0" i="0" u="none" strike="noStrike">
                        <a:solidFill>
                          <a:srgbClr val="FF0000"/>
                        </a:solidFill>
                        <a:effectLst/>
                        <a:latin typeface="Wingdings 3" panose="05040102010807070707" pitchFamily="18" charset="2"/>
                      </a:endParaRPr>
                    </a:p>
                  </a:txBody>
                  <a:tcPr marL="143992" marR="4000" marT="4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GT" sz="500" u="none" strike="noStrike">
                          <a:effectLst/>
                        </a:rPr>
                        <a:t>Julio Rodas, Samuel Ortiz, Marvin Orellana, Guelser Flores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100%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100%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 dirty="0">
                          <a:effectLst/>
                        </a:rPr>
                        <a:t>100%</a:t>
                      </a:r>
                      <a:endParaRPr lang="es-GT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GT" sz="500" u="none" strike="noStrike">
                          <a:effectLst/>
                        </a:rPr>
                        <a:t> 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extLst>
                  <a:ext uri="{0D108BD9-81ED-4DB2-BD59-A6C34878D82A}">
                    <a16:rowId xmlns:a16="http://schemas.microsoft.com/office/drawing/2014/main" val="4181713394"/>
                  </a:ext>
                </a:extLst>
              </a:tr>
              <a:tr h="395165">
                <a:tc>
                  <a:txBody>
                    <a:bodyPr/>
                    <a:lstStyle/>
                    <a:p>
                      <a:pPr algn="l" rtl="0" fontAlgn="ctr">
                        <a:buClr>
                          <a:schemeClr val="bg2"/>
                        </a:buClr>
                        <a:buSzPts val="880"/>
                        <a:buFont typeface="Wingdings 3" panose="05040102010807070707" pitchFamily="18" charset="2"/>
                        <a:buChar char="u"/>
                      </a:pPr>
                      <a:r>
                        <a:rPr lang="es-GT" sz="800" u="none" strike="noStrike">
                          <a:effectLst/>
                        </a:rPr>
                        <a:t>Requerimientos </a:t>
                      </a:r>
                      <a:endParaRPr lang="es-GT" sz="400" b="0" i="0" u="none" strike="noStrike">
                        <a:solidFill>
                          <a:srgbClr val="FF0000"/>
                        </a:solidFill>
                        <a:effectLst/>
                        <a:latin typeface="Wingdings 3" panose="05040102010807070707" pitchFamily="18" charset="2"/>
                      </a:endParaRPr>
                    </a:p>
                  </a:txBody>
                  <a:tcPr marL="143992" marR="4000" marT="4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GT" sz="500" u="none" strike="noStrike">
                          <a:effectLst/>
                        </a:rPr>
                        <a:t>Julio Rodas, Samuel Ortiz, Marvin Orellana, Guelser Flores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100%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100%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100%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GT" sz="500" u="none" strike="noStrike">
                          <a:effectLst/>
                        </a:rPr>
                        <a:t> 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extLst>
                  <a:ext uri="{0D108BD9-81ED-4DB2-BD59-A6C34878D82A}">
                    <a16:rowId xmlns:a16="http://schemas.microsoft.com/office/drawing/2014/main" val="3295167343"/>
                  </a:ext>
                </a:extLst>
              </a:tr>
              <a:tr h="395165">
                <a:tc>
                  <a:txBody>
                    <a:bodyPr/>
                    <a:lstStyle/>
                    <a:p>
                      <a:pPr algn="l" rtl="0" fontAlgn="ctr">
                        <a:buClr>
                          <a:schemeClr val="bg2"/>
                        </a:buClr>
                        <a:buSzPts val="880"/>
                        <a:buFont typeface="Wingdings 3" panose="05040102010807070707" pitchFamily="18" charset="2"/>
                        <a:buChar char="u"/>
                      </a:pPr>
                      <a:r>
                        <a:rPr lang="es-GT" sz="800" u="none" strike="noStrike">
                          <a:effectLst/>
                        </a:rPr>
                        <a:t>Pruebas en github</a:t>
                      </a:r>
                      <a:endParaRPr lang="es-GT" sz="400" b="0" i="0" u="none" strike="noStrike">
                        <a:solidFill>
                          <a:srgbClr val="FF0000"/>
                        </a:solidFill>
                        <a:effectLst/>
                        <a:latin typeface="Wingdings 3" panose="05040102010807070707" pitchFamily="18" charset="2"/>
                      </a:endParaRPr>
                    </a:p>
                  </a:txBody>
                  <a:tcPr marL="143992" marR="4000" marT="4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GT" sz="500" u="none" strike="noStrike">
                          <a:effectLst/>
                        </a:rPr>
                        <a:t>Julio Rodas, Samuel Ortiz, Marvin Orellana, Guelser Flores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100%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100%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100%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GT" sz="500" u="none" strike="noStrike">
                          <a:effectLst/>
                        </a:rPr>
                        <a:t> 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extLst>
                  <a:ext uri="{0D108BD9-81ED-4DB2-BD59-A6C34878D82A}">
                    <a16:rowId xmlns:a16="http://schemas.microsoft.com/office/drawing/2014/main" val="150689058"/>
                  </a:ext>
                </a:extLst>
              </a:tr>
              <a:tr h="197582">
                <a:tc>
                  <a:txBody>
                    <a:bodyPr/>
                    <a:lstStyle/>
                    <a:p>
                      <a:pPr algn="l" rtl="0" fontAlgn="ctr">
                        <a:buClr>
                          <a:schemeClr val="bg2"/>
                        </a:buClr>
                        <a:buSzPts val="880"/>
                        <a:buFont typeface="Wingdings 3" panose="05040102010807070707" pitchFamily="18" charset="2"/>
                        <a:buChar char="u"/>
                      </a:pPr>
                      <a:r>
                        <a:rPr lang="es-GT" sz="800" u="none" strike="noStrike" dirty="0">
                          <a:effectLst/>
                        </a:rPr>
                        <a:t>Relaciones </a:t>
                      </a:r>
                      <a:endParaRPr lang="es-GT" sz="400" b="0" i="0" u="none" strike="noStrike" dirty="0">
                        <a:solidFill>
                          <a:srgbClr val="FF0000"/>
                        </a:solidFill>
                        <a:effectLst/>
                        <a:latin typeface="Wingdings 3" panose="05040102010807070707" pitchFamily="18" charset="2"/>
                      </a:endParaRPr>
                    </a:p>
                  </a:txBody>
                  <a:tcPr marL="143992" marR="4000" marT="4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GT" sz="500" u="none" strike="noStrike">
                          <a:effectLst/>
                        </a:rPr>
                        <a:t>Samuel Ortiz, Marvin Orellana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100%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100%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100%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GT" sz="500" u="none" strike="noStrike">
                          <a:effectLst/>
                        </a:rPr>
                        <a:t> 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extLst>
                  <a:ext uri="{0D108BD9-81ED-4DB2-BD59-A6C34878D82A}">
                    <a16:rowId xmlns:a16="http://schemas.microsoft.com/office/drawing/2014/main" val="1788115951"/>
                  </a:ext>
                </a:extLst>
              </a:tr>
              <a:tr h="395165">
                <a:tc>
                  <a:txBody>
                    <a:bodyPr/>
                    <a:lstStyle/>
                    <a:p>
                      <a:pPr algn="l" rtl="0" fontAlgn="ctr">
                        <a:buClr>
                          <a:schemeClr val="bg2"/>
                        </a:buClr>
                        <a:buSzPts val="880"/>
                        <a:buFont typeface="Wingdings 3" panose="05040102010807070707" pitchFamily="18" charset="2"/>
                        <a:buChar char="u"/>
                      </a:pPr>
                      <a:r>
                        <a:rPr lang="es-GT" sz="800" u="none" strike="noStrike">
                          <a:effectLst/>
                        </a:rPr>
                        <a:t>Base de datos (tablas) </a:t>
                      </a:r>
                      <a:endParaRPr lang="es-GT" sz="400" b="0" i="0" u="none" strike="noStrike">
                        <a:solidFill>
                          <a:srgbClr val="FF0000"/>
                        </a:solidFill>
                        <a:effectLst/>
                        <a:latin typeface="Wingdings 3" panose="05040102010807070707" pitchFamily="18" charset="2"/>
                      </a:endParaRPr>
                    </a:p>
                  </a:txBody>
                  <a:tcPr marL="143992" marR="4000" marT="4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GT" sz="500" u="none" strike="noStrike">
                          <a:effectLst/>
                        </a:rPr>
                        <a:t>Julio Rodas, Samuel Ortiz, Marvin Orellana, Guelser Flores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80%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80%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100%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GT" sz="500" u="none" strike="noStrike" dirty="0">
                          <a:effectLst/>
                        </a:rPr>
                        <a:t> </a:t>
                      </a:r>
                      <a:endParaRPr lang="es-GT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extLst>
                  <a:ext uri="{0D108BD9-81ED-4DB2-BD59-A6C34878D82A}">
                    <a16:rowId xmlns:a16="http://schemas.microsoft.com/office/drawing/2014/main" val="1927210293"/>
                  </a:ext>
                </a:extLst>
              </a:tr>
              <a:tr h="311193">
                <a:tc>
                  <a:txBody>
                    <a:bodyPr/>
                    <a:lstStyle/>
                    <a:p>
                      <a:pPr algn="l" rtl="0" fontAlgn="ctr">
                        <a:buClr>
                          <a:schemeClr val="bg2"/>
                        </a:buClr>
                        <a:buSzPts val="880"/>
                        <a:buFont typeface="Wingdings 3" panose="05040102010807070707" pitchFamily="18" charset="2"/>
                        <a:buChar char="u"/>
                      </a:pPr>
                      <a:r>
                        <a:rPr lang="es-GT" sz="800" u="none" strike="noStrike">
                          <a:effectLst/>
                        </a:rPr>
                        <a:t>Primeros commit </a:t>
                      </a:r>
                      <a:endParaRPr lang="es-GT" sz="400" b="0" i="0" u="none" strike="noStrike">
                        <a:solidFill>
                          <a:srgbClr val="FF0000"/>
                        </a:solidFill>
                        <a:effectLst/>
                        <a:latin typeface="Wingdings 3" panose="05040102010807070707" pitchFamily="18" charset="2"/>
                      </a:endParaRPr>
                    </a:p>
                  </a:txBody>
                  <a:tcPr marL="143992" marR="4000" marT="4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GT" sz="500" u="none" strike="noStrike">
                          <a:effectLst/>
                        </a:rPr>
                        <a:t>Julio Rodas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100%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100%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100%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GT" sz="500" u="none" strike="noStrike">
                          <a:effectLst/>
                        </a:rPr>
                        <a:t> 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extLst>
                  <a:ext uri="{0D108BD9-81ED-4DB2-BD59-A6C34878D82A}">
                    <a16:rowId xmlns:a16="http://schemas.microsoft.com/office/drawing/2014/main" val="3225010470"/>
                  </a:ext>
                </a:extLst>
              </a:tr>
              <a:tr h="395165">
                <a:tc>
                  <a:txBody>
                    <a:bodyPr/>
                    <a:lstStyle/>
                    <a:p>
                      <a:pPr algn="l" rtl="0" fontAlgn="ctr">
                        <a:buClr>
                          <a:schemeClr val="bg2"/>
                        </a:buClr>
                        <a:buSzPts val="880"/>
                        <a:buFont typeface="Wingdings 3" panose="05040102010807070707" pitchFamily="18" charset="2"/>
                        <a:buChar char="u"/>
                      </a:pPr>
                      <a:r>
                        <a:rPr lang="es-GT" sz="800" u="none" strike="noStrike">
                          <a:effectLst/>
                        </a:rPr>
                        <a:t>Primeros commit </a:t>
                      </a:r>
                      <a:endParaRPr lang="es-GT" sz="400" b="0" i="0" u="none" strike="noStrike">
                        <a:solidFill>
                          <a:srgbClr val="FF0000"/>
                        </a:solidFill>
                        <a:effectLst/>
                        <a:latin typeface="Wingdings 3" panose="05040102010807070707" pitchFamily="18" charset="2"/>
                      </a:endParaRPr>
                    </a:p>
                  </a:txBody>
                  <a:tcPr marL="143992" marR="4000" marT="4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GT" sz="500" u="none" strike="noStrike">
                          <a:effectLst/>
                        </a:rPr>
                        <a:t>Samuel Ortiz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100%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90%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100%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GT" sz="500" u="none" strike="noStrike">
                          <a:effectLst/>
                        </a:rPr>
                        <a:t> 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extLst>
                  <a:ext uri="{0D108BD9-81ED-4DB2-BD59-A6C34878D82A}">
                    <a16:rowId xmlns:a16="http://schemas.microsoft.com/office/drawing/2014/main" val="3542845960"/>
                  </a:ext>
                </a:extLst>
              </a:tr>
              <a:tr h="375407">
                <a:tc>
                  <a:txBody>
                    <a:bodyPr/>
                    <a:lstStyle/>
                    <a:p>
                      <a:pPr algn="l" rtl="0" fontAlgn="ctr">
                        <a:buClr>
                          <a:schemeClr val="bg2"/>
                        </a:buClr>
                        <a:buSzPts val="880"/>
                        <a:buFont typeface="Wingdings 3" panose="05040102010807070707" pitchFamily="18" charset="2"/>
                        <a:buChar char="u"/>
                      </a:pPr>
                      <a:r>
                        <a:rPr lang="es-GT" sz="800" u="none" strike="noStrike">
                          <a:effectLst/>
                        </a:rPr>
                        <a:t>Primeros commit </a:t>
                      </a:r>
                      <a:endParaRPr lang="es-GT" sz="400" b="0" i="0" u="none" strike="noStrike">
                        <a:solidFill>
                          <a:srgbClr val="FF0000"/>
                        </a:solidFill>
                        <a:effectLst/>
                        <a:latin typeface="Wingdings 3" panose="05040102010807070707" pitchFamily="18" charset="2"/>
                      </a:endParaRPr>
                    </a:p>
                  </a:txBody>
                  <a:tcPr marL="143992" marR="4000" marT="4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GT" sz="500" u="none" strike="noStrike">
                          <a:effectLst/>
                        </a:rPr>
                        <a:t> Marvin Orellana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100%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80%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100%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GT" sz="500" u="none" strike="noStrike">
                          <a:effectLst/>
                        </a:rPr>
                        <a:t> 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extLst>
                  <a:ext uri="{0D108BD9-81ED-4DB2-BD59-A6C34878D82A}">
                    <a16:rowId xmlns:a16="http://schemas.microsoft.com/office/drawing/2014/main" val="1359066762"/>
                  </a:ext>
                </a:extLst>
              </a:tr>
              <a:tr h="163006">
                <a:tc>
                  <a:txBody>
                    <a:bodyPr/>
                    <a:lstStyle/>
                    <a:p>
                      <a:pPr algn="l" rtl="0" fontAlgn="ctr">
                        <a:buClr>
                          <a:schemeClr val="bg2"/>
                        </a:buClr>
                        <a:buSzPts val="880"/>
                        <a:buFont typeface="Wingdings 3" panose="05040102010807070707" pitchFamily="18" charset="2"/>
                        <a:buChar char="u"/>
                      </a:pPr>
                      <a:r>
                        <a:rPr lang="es-GT" sz="800" u="none" strike="noStrike">
                          <a:effectLst/>
                        </a:rPr>
                        <a:t>Primeros commit </a:t>
                      </a:r>
                      <a:endParaRPr lang="es-GT" sz="400" b="0" i="0" u="none" strike="noStrike">
                        <a:solidFill>
                          <a:srgbClr val="FF0000"/>
                        </a:solidFill>
                        <a:effectLst/>
                        <a:latin typeface="Wingdings 3" panose="05040102010807070707" pitchFamily="18" charset="2"/>
                      </a:endParaRPr>
                    </a:p>
                  </a:txBody>
                  <a:tcPr marL="143992" marR="4000" marT="4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GT" sz="500" u="none" strike="noStrike">
                          <a:effectLst/>
                        </a:rPr>
                        <a:t>Guelser Flores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100%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100%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75%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GT" sz="500" u="none" strike="noStrike">
                          <a:effectLst/>
                        </a:rPr>
                        <a:t> 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extLst>
                  <a:ext uri="{0D108BD9-81ED-4DB2-BD59-A6C34878D82A}">
                    <a16:rowId xmlns:a16="http://schemas.microsoft.com/office/drawing/2014/main" val="2970729390"/>
                  </a:ext>
                </a:extLst>
              </a:tr>
              <a:tr h="395165">
                <a:tc>
                  <a:txBody>
                    <a:bodyPr/>
                    <a:lstStyle/>
                    <a:p>
                      <a:pPr algn="l" rtl="0" fontAlgn="ctr">
                        <a:buClr>
                          <a:schemeClr val="bg2"/>
                        </a:buClr>
                        <a:buSzPts val="880"/>
                        <a:buFont typeface="Wingdings 3" panose="05040102010807070707" pitchFamily="18" charset="2"/>
                        <a:buChar char="u"/>
                      </a:pPr>
                      <a:r>
                        <a:rPr lang="es-MX" sz="800" u="none" strike="noStrike">
                          <a:effectLst/>
                        </a:rPr>
                        <a:t>Selección de vistas a utilizar de adminlte</a:t>
                      </a:r>
                      <a:endParaRPr lang="es-MX" sz="400" b="0" i="0" u="none" strike="noStrike">
                        <a:solidFill>
                          <a:srgbClr val="FF0000"/>
                        </a:solidFill>
                        <a:effectLst/>
                        <a:latin typeface="Wingdings 3" panose="05040102010807070707" pitchFamily="18" charset="2"/>
                      </a:endParaRPr>
                    </a:p>
                  </a:txBody>
                  <a:tcPr marL="143992" marR="4000" marT="4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GT" sz="500" u="none" strike="noStrike">
                          <a:effectLst/>
                        </a:rPr>
                        <a:t>Julio Rodas, Samuel Ortiz, Marvin Orellana, Guelser Flores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100%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80%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90%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GT" sz="500" u="none" strike="noStrike">
                          <a:effectLst/>
                        </a:rPr>
                        <a:t> 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extLst>
                  <a:ext uri="{0D108BD9-81ED-4DB2-BD59-A6C34878D82A}">
                    <a16:rowId xmlns:a16="http://schemas.microsoft.com/office/drawing/2014/main" val="1962972106"/>
                  </a:ext>
                </a:extLst>
              </a:tr>
              <a:tr h="163006">
                <a:tc>
                  <a:txBody>
                    <a:bodyPr/>
                    <a:lstStyle/>
                    <a:p>
                      <a:pPr algn="l" rtl="0" fontAlgn="ctr">
                        <a:buClr>
                          <a:schemeClr val="bg2"/>
                        </a:buClr>
                        <a:buSzPts val="880"/>
                        <a:buFont typeface="Wingdings 3" panose="05040102010807070707" pitchFamily="18" charset="2"/>
                        <a:buChar char="u"/>
                      </a:pPr>
                      <a:r>
                        <a:rPr lang="es-MX" sz="800" u="none" strike="noStrike">
                          <a:effectLst/>
                        </a:rPr>
                        <a:t>Creación de login y configuración de roles y encriptamiento </a:t>
                      </a:r>
                      <a:endParaRPr lang="es-MX" sz="400" b="0" i="0" u="none" strike="noStrike">
                        <a:solidFill>
                          <a:srgbClr val="FF0000"/>
                        </a:solidFill>
                        <a:effectLst/>
                        <a:latin typeface="Wingdings 3" panose="05040102010807070707" pitchFamily="18" charset="2"/>
                      </a:endParaRPr>
                    </a:p>
                  </a:txBody>
                  <a:tcPr marL="143992" marR="4000" marT="4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GT" sz="500" u="none" strike="noStrike">
                          <a:effectLst/>
                        </a:rPr>
                        <a:t>Guelser Flores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80%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100%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75%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GT" sz="500" u="none" strike="noStrike">
                          <a:effectLst/>
                        </a:rPr>
                        <a:t> 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extLst>
                  <a:ext uri="{0D108BD9-81ED-4DB2-BD59-A6C34878D82A}">
                    <a16:rowId xmlns:a16="http://schemas.microsoft.com/office/drawing/2014/main" val="3161174294"/>
                  </a:ext>
                </a:extLst>
              </a:tr>
              <a:tr h="489017">
                <a:tc>
                  <a:txBody>
                    <a:bodyPr/>
                    <a:lstStyle/>
                    <a:p>
                      <a:pPr algn="l" rtl="0" fontAlgn="ctr">
                        <a:buClr>
                          <a:schemeClr val="bg2"/>
                        </a:buClr>
                        <a:buSzPts val="880"/>
                        <a:buFont typeface="Wingdings 3" panose="05040102010807070707" pitchFamily="18" charset="2"/>
                        <a:buChar char="u"/>
                      </a:pPr>
                      <a:r>
                        <a:rPr lang="es-MX" sz="800" u="none" strike="noStrike">
                          <a:effectLst/>
                        </a:rPr>
                        <a:t>Creación de vista ventas con formularios y funciones (aun no finalizada por las conexiones a las demás vistas, base de datos y otras funciones)</a:t>
                      </a:r>
                      <a:endParaRPr lang="es-MX" sz="400" b="0" i="0" u="none" strike="noStrike">
                        <a:solidFill>
                          <a:srgbClr val="FF0000"/>
                        </a:solidFill>
                        <a:effectLst/>
                        <a:latin typeface="Wingdings 3" panose="05040102010807070707" pitchFamily="18" charset="2"/>
                      </a:endParaRPr>
                    </a:p>
                  </a:txBody>
                  <a:tcPr marL="143992" marR="4000" marT="4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GT" sz="500" u="none" strike="noStrike">
                          <a:effectLst/>
                        </a:rPr>
                        <a:t>Julio Rodas, Marvin Orellana,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50%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75%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100%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GT" sz="500" u="none" strike="noStrike">
                          <a:effectLst/>
                        </a:rPr>
                        <a:t> 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extLst>
                  <a:ext uri="{0D108BD9-81ED-4DB2-BD59-A6C34878D82A}">
                    <a16:rowId xmlns:a16="http://schemas.microsoft.com/office/drawing/2014/main" val="2532374356"/>
                  </a:ext>
                </a:extLst>
              </a:tr>
              <a:tr h="489017">
                <a:tc>
                  <a:txBody>
                    <a:bodyPr/>
                    <a:lstStyle/>
                    <a:p>
                      <a:pPr algn="l" rtl="0" fontAlgn="ctr">
                        <a:buClr>
                          <a:schemeClr val="bg2"/>
                        </a:buClr>
                        <a:buSzPts val="880"/>
                        <a:buFont typeface="Wingdings 3" panose="05040102010807070707" pitchFamily="18" charset="2"/>
                        <a:buChar char="u"/>
                      </a:pPr>
                      <a:r>
                        <a:rPr lang="es-MX" sz="800" u="none" strike="noStrike">
                          <a:effectLst/>
                        </a:rPr>
                        <a:t>Creación de vista Compras con formularios y funciones (aun no finalizada por las conexiones a las demás vistas y base de datos)</a:t>
                      </a:r>
                      <a:endParaRPr lang="es-MX" sz="400" b="0" i="0" u="none" strike="noStrike">
                        <a:solidFill>
                          <a:srgbClr val="FF0000"/>
                        </a:solidFill>
                        <a:effectLst/>
                        <a:latin typeface="Wingdings 3" panose="05040102010807070707" pitchFamily="18" charset="2"/>
                      </a:endParaRPr>
                    </a:p>
                  </a:txBody>
                  <a:tcPr marL="143992" marR="4000" marT="4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GT" sz="500" u="none" strike="noStrike">
                          <a:effectLst/>
                        </a:rPr>
                        <a:t>Samuel Ortiz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50%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75%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500" u="none" strike="noStrike">
                          <a:effectLst/>
                        </a:rPr>
                        <a:t>100%</a:t>
                      </a:r>
                      <a:endParaRPr lang="es-GT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GT" sz="500" u="none" strike="noStrike" dirty="0">
                          <a:effectLst/>
                        </a:rPr>
                        <a:t> </a:t>
                      </a:r>
                      <a:endParaRPr lang="es-GT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000" marR="4000" marT="4000" marB="0" anchor="b"/>
                </a:tc>
                <a:extLst>
                  <a:ext uri="{0D108BD9-81ED-4DB2-BD59-A6C34878D82A}">
                    <a16:rowId xmlns:a16="http://schemas.microsoft.com/office/drawing/2014/main" val="3914749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271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A1280F-0441-4406-8A7A-168951652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6582" y="5043768"/>
            <a:ext cx="9404723" cy="1400530"/>
          </a:xfrm>
        </p:spPr>
        <p:txBody>
          <a:bodyPr/>
          <a:lstStyle/>
          <a:p>
            <a:r>
              <a:rPr lang="es-GT" sz="6000" dirty="0" err="1"/>
              <a:t>to</a:t>
            </a:r>
            <a:r>
              <a:rPr lang="es-GT" sz="6000" dirty="0"/>
              <a:t> be </a:t>
            </a:r>
            <a:r>
              <a:rPr lang="es-GT" sz="6000" dirty="0" err="1"/>
              <a:t>continue</a:t>
            </a:r>
            <a:r>
              <a:rPr lang="es-GT" sz="6000" dirty="0"/>
              <a:t>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6347BE-9D99-411F-AB9A-EC1D96E7A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DC2063F-2660-4673-9540-A68DD348B92A}"/>
              </a:ext>
            </a:extLst>
          </p:cNvPr>
          <p:cNvSpPr txBox="1">
            <a:spLocks/>
          </p:cNvSpPr>
          <p:nvPr/>
        </p:nvSpPr>
        <p:spPr>
          <a:xfrm>
            <a:off x="-2271663" y="-359408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s-GT" sz="41300" b="1" dirty="0"/>
              <a:t>4K</a:t>
            </a:r>
          </a:p>
        </p:txBody>
      </p:sp>
    </p:spTree>
    <p:extLst>
      <p:ext uri="{BB962C8B-B14F-4D97-AF65-F5344CB8AC3E}">
        <p14:creationId xmlns:p14="http://schemas.microsoft.com/office/powerpoint/2010/main" val="3241616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E82113-A757-45E7-B99E-964CC16E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Resumen avances de proyecto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08288C-3002-49D0-BDBB-619F3E890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625" y="3113092"/>
            <a:ext cx="8946541" cy="4195481"/>
          </a:xfrm>
        </p:spPr>
        <p:txBody>
          <a:bodyPr>
            <a:normAutofit/>
          </a:bodyPr>
          <a:lstStyle/>
          <a:p>
            <a:r>
              <a:rPr lang="es-GT" sz="4400" b="1" dirty="0"/>
              <a:t>Documento guía del proyecto</a:t>
            </a:r>
          </a:p>
          <a:p>
            <a:endParaRPr lang="es-GT" dirty="0"/>
          </a:p>
          <a:p>
            <a:endParaRPr lang="es-GT" dirty="0"/>
          </a:p>
          <a:p>
            <a:endParaRPr lang="es-GT" dirty="0"/>
          </a:p>
          <a:p>
            <a:endParaRPr lang="es-GT" dirty="0"/>
          </a:p>
          <a:p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4050416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357C5A-D847-4CBA-83C3-4A9BD41B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92388D-7F15-4121-87CE-CBD0AB75E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8A8CB63-5AF7-4204-9E1F-229EFCFAC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81" y="297000"/>
            <a:ext cx="11141438" cy="62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95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6EAAD-E8A5-4F02-BBA3-EDDEFAA2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B25F3-BD01-4F51-9BD1-0F2F7E9CC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/>
              <a:t>Estructura y contenido </a:t>
            </a:r>
          </a:p>
          <a:p>
            <a:r>
              <a:rPr lang="es-GT" dirty="0"/>
              <a:t>Definiciones y especificación requerimientos </a:t>
            </a:r>
          </a:p>
          <a:p>
            <a:r>
              <a:rPr lang="es-GT" dirty="0"/>
              <a:t>Arquitectura del sistema (descripción jerarquía, diagrama de módulos) </a:t>
            </a:r>
          </a:p>
          <a:p>
            <a:r>
              <a:rPr lang="es-GT" dirty="0"/>
              <a:t>Funcionalidades y soporte. </a:t>
            </a:r>
          </a:p>
        </p:txBody>
      </p:sp>
    </p:spTree>
    <p:extLst>
      <p:ext uri="{BB962C8B-B14F-4D97-AF65-F5344CB8AC3E}">
        <p14:creationId xmlns:p14="http://schemas.microsoft.com/office/powerpoint/2010/main" val="1818498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E82113-A757-45E7-B99E-964CC16E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Resumen avances de proyecto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08288C-3002-49D0-BDBB-619F3E890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GT" sz="4400" b="1" dirty="0"/>
              <a:t>Requerimientos </a:t>
            </a:r>
          </a:p>
          <a:p>
            <a:endParaRPr lang="es-GT" dirty="0"/>
          </a:p>
          <a:p>
            <a:endParaRPr lang="es-GT" dirty="0"/>
          </a:p>
          <a:p>
            <a:endParaRPr lang="es-GT" dirty="0"/>
          </a:p>
          <a:p>
            <a:endParaRPr lang="es-GT" dirty="0"/>
          </a:p>
          <a:p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684815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F62C40-F317-4066-9A32-47E289956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E66E25-CB9C-489F-AFE2-4C413A31F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DBF0367-DB5C-4B7E-8487-68E17145E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51" y="385288"/>
            <a:ext cx="11141438" cy="62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04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2090A-B7A4-49B4-B282-82AFE280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591006-040B-4FC6-A1BF-2BE913221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15B318F-4DB0-42C5-9888-EF85041BE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51" y="452718"/>
            <a:ext cx="11141438" cy="62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17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E82113-A757-45E7-B99E-964CC16E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Resumen avances de proyecto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08288C-3002-49D0-BDBB-619F3E890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GT" sz="4400" b="1" dirty="0"/>
              <a:t>Pruebas en GitHub</a:t>
            </a:r>
          </a:p>
          <a:p>
            <a:endParaRPr lang="es-GT" sz="4400" b="1" dirty="0"/>
          </a:p>
          <a:p>
            <a:endParaRPr lang="es-GT" dirty="0"/>
          </a:p>
          <a:p>
            <a:endParaRPr lang="es-GT" dirty="0"/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5921917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107</TotalTime>
  <Words>518</Words>
  <Application>Microsoft Office PowerPoint</Application>
  <PresentationFormat>Panorámica</PresentationFormat>
  <Paragraphs>154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Arial</vt:lpstr>
      <vt:lpstr>Calibri</vt:lpstr>
      <vt:lpstr>Century Gothic</vt:lpstr>
      <vt:lpstr>Wingdings 3</vt:lpstr>
      <vt:lpstr>Ion</vt:lpstr>
      <vt:lpstr>4K</vt:lpstr>
      <vt:lpstr>Resumen avances de proyecto </vt:lpstr>
      <vt:lpstr>Resumen avances de proyecto </vt:lpstr>
      <vt:lpstr>Presentación de PowerPoint</vt:lpstr>
      <vt:lpstr>Presentación de PowerPoint</vt:lpstr>
      <vt:lpstr>Resumen avances de proyecto </vt:lpstr>
      <vt:lpstr>Presentación de PowerPoint</vt:lpstr>
      <vt:lpstr>Presentación de PowerPoint</vt:lpstr>
      <vt:lpstr>Resumen avances de proyecto </vt:lpstr>
      <vt:lpstr>Presentación de PowerPoint</vt:lpstr>
      <vt:lpstr>Resumen avances de proyecto </vt:lpstr>
      <vt:lpstr>Presentación de PowerPoint</vt:lpstr>
      <vt:lpstr>Resumen avances de proyecto </vt:lpstr>
      <vt:lpstr>Presentación de PowerPoint</vt:lpstr>
      <vt:lpstr>Resumen avances de proyecto </vt:lpstr>
      <vt:lpstr>Presentación de PowerPoint</vt:lpstr>
      <vt:lpstr>Resumen avances de proyecto </vt:lpstr>
      <vt:lpstr>Presentación de PowerPoint</vt:lpstr>
      <vt:lpstr>Resumen avances de proyecto </vt:lpstr>
      <vt:lpstr>Presentación de PowerPoint</vt:lpstr>
      <vt:lpstr>Presentación de PowerPoint</vt:lpstr>
      <vt:lpstr>Resumen avances de proyecto </vt:lpstr>
      <vt:lpstr>Presentación de PowerPoint</vt:lpstr>
      <vt:lpstr>Resumen avances de proyecto </vt:lpstr>
      <vt:lpstr>Presentación de PowerPoint</vt:lpstr>
      <vt:lpstr>Rubrica </vt:lpstr>
      <vt:lpstr>to be continue…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4K</dc:title>
  <dc:creator>1723483 - JULIO RENE RODAS HERNANDEZ</dc:creator>
  <cp:lastModifiedBy>1723483 - JULIO RENE RODAS HERNANDEZ</cp:lastModifiedBy>
  <cp:revision>9</cp:revision>
  <dcterms:created xsi:type="dcterms:W3CDTF">2020-05-15T02:59:35Z</dcterms:created>
  <dcterms:modified xsi:type="dcterms:W3CDTF">2020-05-16T07:24:21Z</dcterms:modified>
</cp:coreProperties>
</file>